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5" r:id="rId1"/>
  </p:sldMasterIdLst>
  <p:sldIdLst>
    <p:sldId id="256" r:id="rId2"/>
    <p:sldId id="257" r:id="rId3"/>
    <p:sldId id="259" r:id="rId4"/>
    <p:sldId id="258" r:id="rId5"/>
    <p:sldId id="261"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1C22"/>
    <a:srgbClr val="759B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8474" autoAdjust="0"/>
    <p:restoredTop sz="94660"/>
  </p:normalViewPr>
  <p:slideViewPr>
    <p:cSldViewPr snapToGrid="0">
      <p:cViewPr varScale="1">
        <p:scale>
          <a:sx n="50" d="100"/>
          <a:sy n="50" d="100"/>
        </p:scale>
        <p:origin x="72" y="1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jpe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9462EF3-3C4F-43EE-ACEE-D4B806740EA3}" type="datetimeFigureOut">
              <a:rPr lang="en-US" smtClean="0"/>
              <a:pPr/>
              <a:t>10/25/2017</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3" name="Straight Connector 12"/>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0" y="-1"/>
            <a:ext cx="12192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09705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68300E-C023-45CD-A0BE-EDB7A8C6EA8B}" type="datetimeFigureOut">
              <a:rPr lang="en-US" smtClean="0"/>
              <a:t>10/25/2017</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09635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B620EAD-E369-4933-8469-ED7764B56A1B}" type="datetimeFigureOut">
              <a:rPr lang="en-US" smtClean="0"/>
              <a:t>10/25/2017</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8" name="Straight Connector 7"/>
          <p:cNvCxnSpPr/>
          <p:nvPr/>
        </p:nvCxnSpPr>
        <p:spPr>
          <a:xfrm rot="5400000" flipV="1">
            <a:off x="10058400" y="59263"/>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9761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76C0EF2-9919-473B-8215-8616BAF10692}" type="datetimeFigureOut">
              <a:rPr lang="en-US" smtClean="0"/>
              <a:t>10/25/2017</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9768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09472EB-AC54-4713-BFC2-BEB621108C63}" type="datetimeFigureOut">
              <a:rPr lang="en-US" smtClean="0"/>
              <a:t>10/25/2017</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0" y="-1"/>
            <a:ext cx="12192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658849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9455A0C-791E-4545-B787-F98AD45CD761}" type="datetimeFigureOut">
              <a:rPr lang="en-US" smtClean="0"/>
              <a:t>10/25/2017</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990662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2">
                    <a:lumMod val="75000"/>
                  </a:schemeClr>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2">
                    <a:lumMod val="75000"/>
                  </a:schemeClr>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2536B77-F4F4-4427-AC4F-9A623798AD82}" type="datetimeFigureOut">
              <a:rPr lang="en-US" smtClean="0"/>
              <a:t>10/25/2017</a:t>
            </a:fld>
            <a:endParaRPr lang="en-US" dirty="0"/>
          </a:p>
        </p:txBody>
      </p:sp>
      <p:sp>
        <p:nvSpPr>
          <p:cNvPr id="8" name="Footer Placeholder 7"/>
          <p:cNvSpPr>
            <a:spLocks noGrp="1"/>
          </p:cNvSpPr>
          <p:nvPr>
            <p:ph type="ftr" sz="quarter" idx="11"/>
          </p:nvPr>
        </p:nvSpPr>
        <p:spPr/>
        <p:txBody>
          <a:bodyPr/>
          <a:lstStyle/>
          <a:p>
            <a:r>
              <a:rPr lang="en-US" smtClean="0"/>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66432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8BE790C-34EB-4565-8437-CACF4CDB7822}" type="datetimeFigureOut">
              <a:rPr lang="en-US" smtClean="0"/>
              <a:t>10/25/2017</a:t>
            </a:fld>
            <a:endParaRPr lang="en-US" dirty="0"/>
          </a:p>
        </p:txBody>
      </p:sp>
      <p:sp>
        <p:nvSpPr>
          <p:cNvPr id="4" name="Footer Placeholder 3"/>
          <p:cNvSpPr>
            <a:spLocks noGrp="1"/>
          </p:cNvSpPr>
          <p:nvPr>
            <p:ph type="ftr" sz="quarter" idx="11"/>
          </p:nvPr>
        </p:nvSpPr>
        <p:spPr/>
        <p:txBody>
          <a:bodyPr/>
          <a:lstStyle/>
          <a:p>
            <a:r>
              <a:rPr lang="en-US" smtClean="0"/>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944545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4A4C11-22B8-4A4E-8126-B3AF6B948A8E}" type="datetimeFigureOut">
              <a:rPr lang="en-US" smtClean="0"/>
              <a:t>10/25/2017</a:t>
            </a:fld>
            <a:endParaRPr lang="en-US" dirty="0"/>
          </a:p>
        </p:txBody>
      </p:sp>
      <p:sp>
        <p:nvSpPr>
          <p:cNvPr id="3" name="Footer Placeholder 2"/>
          <p:cNvSpPr>
            <a:spLocks noGrp="1"/>
          </p:cNvSpPr>
          <p:nvPr>
            <p:ph type="ftr" sz="quarter" idx="11"/>
          </p:nvPr>
        </p:nvSpPr>
        <p:spPr/>
        <p:txBody>
          <a:bodyPr/>
          <a:lstStyle/>
          <a:p>
            <a:r>
              <a:rPr lang="en-US" smtClean="0"/>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403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ED06B6-C816-4861-964D-15A98395707D}" type="datetimeFigureOut">
              <a:rPr lang="en-US" smtClean="0"/>
              <a:t>10/25/2017</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00203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2">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B1A8AB-EA7C-4B1B-9D73-E2551851FABE}" type="datetimeFigureOut">
              <a:rPr lang="en-US" smtClean="0"/>
              <a:t>10/25/2017</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1757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786BE5-D2A3-4BF0-8B30-D7403E61B3DC}" type="datetimeFigureOut">
              <a:rPr lang="en-US" smtClean="0"/>
              <a:t>10/25/2017</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r>
              <a:rPr lang="en-US" smtClean="0"/>
              <a:t>
              </a:t>
            </a:r>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D57F1E4F-1CFF-5643-939E-217C01CDF565}" type="slidenum">
              <a:rPr lang="en-US" smtClean="0"/>
              <a:pPr/>
              <a:t>‹#›</a:t>
            </a:fld>
            <a:endParaRPr lang="en-US" dirty="0"/>
          </a:p>
        </p:txBody>
      </p:sp>
      <p:cxnSp>
        <p:nvCxnSpPr>
          <p:cNvPr id="8" name="Straight Connector 7"/>
          <p:cNvCxnSpPr/>
          <p:nvPr/>
        </p:nvCxnSpPr>
        <p:spPr>
          <a:xfrm flipV="1">
            <a:off x="7620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608562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474960"/>
            <a:ext cx="12190770" cy="7613284"/>
          </a:xfrm>
          <a:prstGeom prst="rect">
            <a:avLst/>
          </a:prstGeom>
        </p:spPr>
      </p:pic>
      <p:sp>
        <p:nvSpPr>
          <p:cNvPr id="2" name="Title 1"/>
          <p:cNvSpPr>
            <a:spLocks noGrp="1"/>
          </p:cNvSpPr>
          <p:nvPr>
            <p:ph type="ctrTitle"/>
          </p:nvPr>
        </p:nvSpPr>
        <p:spPr>
          <a:xfrm>
            <a:off x="2265405" y="2982098"/>
            <a:ext cx="2191265" cy="616795"/>
          </a:xfrm>
        </p:spPr>
        <p:txBody>
          <a:bodyPr>
            <a:normAutofit fontScale="90000"/>
          </a:bodyPr>
          <a:lstStyle/>
          <a:p>
            <a:r>
              <a:rPr lang="en-GB" sz="2800" i="1" dirty="0" smtClean="0">
                <a:solidFill>
                  <a:schemeClr val="bg1"/>
                </a:solidFill>
                <a:latin typeface="Linux Biolinum G" panose="02000503000000000000" pitchFamily="2" charset="0"/>
                <a:ea typeface="Linux Biolinum G" panose="02000503000000000000" pitchFamily="2" charset="0"/>
                <a:cs typeface="Linux Biolinum G" panose="02000503000000000000" pitchFamily="2" charset="0"/>
              </a:rPr>
              <a:t>OCEAN’S 15</a:t>
            </a:r>
            <a:endParaRPr lang="en-GB" sz="2800" i="1" dirty="0">
              <a:solidFill>
                <a:schemeClr val="bg1"/>
              </a:solidFill>
              <a:latin typeface="Linux Biolinum G" panose="02000503000000000000" pitchFamily="2" charset="0"/>
              <a:ea typeface="Linux Biolinum G" panose="02000503000000000000" pitchFamily="2" charset="0"/>
              <a:cs typeface="Linux Biolinum G" panose="02000503000000000000" pitchFamily="2" charset="0"/>
            </a:endParaRPr>
          </a:p>
        </p:txBody>
      </p:sp>
      <p:sp>
        <p:nvSpPr>
          <p:cNvPr id="5" name="Title 1"/>
          <p:cNvSpPr txBox="1">
            <a:spLocks/>
          </p:cNvSpPr>
          <p:nvPr/>
        </p:nvSpPr>
        <p:spPr bwMode="gray">
          <a:xfrm>
            <a:off x="7963529" y="6025977"/>
            <a:ext cx="2024850" cy="6167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GB" sz="2800" i="1" dirty="0">
              <a:latin typeface="Linux Biolinum G" panose="02000503000000000000" pitchFamily="2" charset="0"/>
              <a:ea typeface="Linux Biolinum G" panose="02000503000000000000" pitchFamily="2" charset="0"/>
              <a:cs typeface="Linux Biolinum G" panose="02000503000000000000" pitchFamily="2" charset="0"/>
            </a:endParaRPr>
          </a:p>
        </p:txBody>
      </p:sp>
      <p:sp>
        <p:nvSpPr>
          <p:cNvPr id="6" name="Title 1"/>
          <p:cNvSpPr txBox="1">
            <a:spLocks/>
          </p:cNvSpPr>
          <p:nvPr/>
        </p:nvSpPr>
        <p:spPr bwMode="gray">
          <a:xfrm>
            <a:off x="2847831" y="3785286"/>
            <a:ext cx="2024850" cy="616795"/>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GB" sz="2800" i="1" dirty="0">
              <a:latin typeface="Linux Biolinum G" panose="02000503000000000000" pitchFamily="2" charset="0"/>
              <a:ea typeface="Linux Biolinum G" panose="02000503000000000000" pitchFamily="2" charset="0"/>
              <a:cs typeface="Linux Biolinum G" panose="02000503000000000000" pitchFamily="2" charset="0"/>
            </a:endParaRPr>
          </a:p>
        </p:txBody>
      </p:sp>
      <p:sp>
        <p:nvSpPr>
          <p:cNvPr id="7" name="Title 1"/>
          <p:cNvSpPr txBox="1">
            <a:spLocks/>
          </p:cNvSpPr>
          <p:nvPr/>
        </p:nvSpPr>
        <p:spPr>
          <a:xfrm>
            <a:off x="6095385" y="6466702"/>
            <a:ext cx="5799437" cy="423845"/>
          </a:xfrm>
          <a:prstGeom prst="rect">
            <a:avLst/>
          </a:prstGeom>
        </p:spPr>
        <p:txBody>
          <a:bodyPr vert="horz" lIns="91440" tIns="45720" rIns="91440" bIns="45720" rtlCol="0" anchor="ctr">
            <a:normAutofit fontScale="60000" lnSpcReduction="20000"/>
          </a:bodyPr>
          <a:lstStyle>
            <a:lvl1pPr algn="r" defTabSz="914400" rtl="0" eaLnBrk="1" latinLnBrk="0" hangingPunct="1">
              <a:lnSpc>
                <a:spcPct val="80000"/>
              </a:lnSpc>
              <a:spcBef>
                <a:spcPct val="0"/>
              </a:spcBef>
              <a:buNone/>
              <a:defRPr sz="5000" kern="1200" cap="all" spc="200" baseline="0">
                <a:solidFill>
                  <a:schemeClr val="tx1">
                    <a:lumMod val="95000"/>
                    <a:lumOff val="5000"/>
                  </a:schemeClr>
                </a:solidFill>
                <a:latin typeface="+mj-lt"/>
                <a:ea typeface="+mj-ea"/>
                <a:cs typeface="+mj-cs"/>
              </a:defRPr>
            </a:lvl1pPr>
          </a:lstStyle>
          <a:p>
            <a:r>
              <a:rPr lang="en-GB" sz="2800" b="1" i="1" dirty="0" smtClean="0">
                <a:solidFill>
                  <a:schemeClr val="bg1"/>
                </a:solidFill>
                <a:latin typeface="Linux Biolinum G" panose="02000503000000000000" pitchFamily="2" charset="0"/>
                <a:ea typeface="Linux Biolinum G" panose="02000503000000000000" pitchFamily="2" charset="0"/>
                <a:cs typeface="Linux Biolinum G" panose="02000503000000000000" pitchFamily="2" charset="0"/>
              </a:rPr>
              <a:t>Bank heist adventure game by team 15</a:t>
            </a:r>
            <a:endParaRPr lang="en-GB" sz="2800" b="1" i="1" dirty="0">
              <a:solidFill>
                <a:schemeClr val="bg1"/>
              </a:solidFill>
              <a:latin typeface="Linux Biolinum G" panose="02000503000000000000" pitchFamily="2" charset="0"/>
              <a:ea typeface="Linux Biolinum G" panose="02000503000000000000" pitchFamily="2" charset="0"/>
              <a:cs typeface="Linux Biolinum G" panose="02000503000000000000" pitchFamily="2" charset="0"/>
            </a:endParaRPr>
          </a:p>
        </p:txBody>
      </p:sp>
    </p:spTree>
    <p:extLst>
      <p:ext uri="{BB962C8B-B14F-4D97-AF65-F5344CB8AC3E}">
        <p14:creationId xmlns:p14="http://schemas.microsoft.com/office/powerpoint/2010/main" val="2494465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538961" y="206557"/>
            <a:ext cx="2460477" cy="1499616"/>
          </a:xfrm>
        </p:spPr>
        <p:txBody>
          <a:bodyPr/>
          <a:lstStyle/>
          <a:p>
            <a:r>
              <a:rPr lang="en-GB" dirty="0" smtClean="0">
                <a:solidFill>
                  <a:schemeClr val="tx1"/>
                </a:solidFill>
              </a:rPr>
              <a:t>The Story</a:t>
            </a:r>
            <a:endParaRPr lang="en-GB" dirty="0">
              <a:solidFill>
                <a:schemeClr val="tx1"/>
              </a:solidFill>
            </a:endParaRPr>
          </a:p>
        </p:txBody>
      </p:sp>
      <p:sp>
        <p:nvSpPr>
          <p:cNvPr id="3" name="Content Placeholder 2"/>
          <p:cNvSpPr>
            <a:spLocks noGrp="1"/>
          </p:cNvSpPr>
          <p:nvPr>
            <p:ph idx="1"/>
          </p:nvPr>
        </p:nvSpPr>
        <p:spPr>
          <a:xfrm>
            <a:off x="340518" y="2744460"/>
            <a:ext cx="11664914" cy="3745832"/>
          </a:xfrm>
        </p:spPr>
        <p:txBody>
          <a:bodyPr>
            <a:normAutofit lnSpcReduction="10000"/>
          </a:bodyPr>
          <a:lstStyle/>
          <a:p>
            <a:pPr>
              <a:buClrTx/>
              <a:buFont typeface="Wingdings" panose="05000000000000000000" pitchFamily="2" charset="2"/>
              <a:buChar char="§"/>
            </a:pPr>
            <a:r>
              <a:rPr lang="en-GB" sz="2000" dirty="0" smtClean="0"/>
              <a:t> An </a:t>
            </a:r>
            <a:r>
              <a:rPr lang="en-GB" sz="2000" dirty="0" smtClean="0"/>
              <a:t>element of the game worth noting is the ‘pre-game’ phase, in which the user can make a series of decisions and purchases that can either benefit or work against them once the main game begins.</a:t>
            </a:r>
            <a:endParaRPr lang="en-GB" sz="2000" dirty="0" smtClean="0"/>
          </a:p>
          <a:p>
            <a:pPr>
              <a:buClrTx/>
              <a:buFont typeface="Wingdings" panose="05000000000000000000" pitchFamily="2" charset="2"/>
              <a:buChar char="§"/>
            </a:pPr>
            <a:r>
              <a:rPr lang="en-GB" sz="2000" dirty="0" smtClean="0"/>
              <a:t> Your </a:t>
            </a:r>
            <a:r>
              <a:rPr lang="en-GB" sz="2000" dirty="0" smtClean="0"/>
              <a:t>goal is </a:t>
            </a:r>
            <a:r>
              <a:rPr lang="en-GB" sz="2000" dirty="0" smtClean="0"/>
              <a:t>to make a series of decisions that will </a:t>
            </a:r>
            <a:r>
              <a:rPr lang="en-GB" sz="2000" dirty="0" smtClean="0"/>
              <a:t>affect your outcome, </a:t>
            </a:r>
            <a:r>
              <a:rPr lang="en-GB" sz="2000" dirty="0" smtClean="0"/>
              <a:t>and </a:t>
            </a:r>
            <a:r>
              <a:rPr lang="en-GB" sz="2000" dirty="0" smtClean="0"/>
              <a:t>manoeuvre through the bank towards the vault</a:t>
            </a:r>
            <a:r>
              <a:rPr lang="en-GB" sz="2000" dirty="0" smtClean="0"/>
              <a:t>, </a:t>
            </a:r>
            <a:r>
              <a:rPr lang="en-GB" sz="2000" dirty="0" smtClean="0"/>
              <a:t>in which you’ll find the riches you desire</a:t>
            </a:r>
            <a:r>
              <a:rPr lang="en-GB" sz="2000" dirty="0" smtClean="0"/>
              <a:t>.</a:t>
            </a:r>
          </a:p>
          <a:p>
            <a:pPr lvl="1">
              <a:buClrTx/>
              <a:buFont typeface="Wingdings" panose="05000000000000000000" pitchFamily="2" charset="2"/>
              <a:buChar char="§"/>
            </a:pPr>
            <a:r>
              <a:rPr lang="en-GB" sz="2000" dirty="0" smtClean="0"/>
              <a:t> There are many options available to the user, giving a large amount of content for the user to explore and thus entertain them for extended periods of time</a:t>
            </a:r>
            <a:endParaRPr lang="en-GB" sz="2000" dirty="0" smtClean="0"/>
          </a:p>
          <a:p>
            <a:pPr>
              <a:buClrTx/>
              <a:buFont typeface="Wingdings" panose="05000000000000000000" pitchFamily="2" charset="2"/>
              <a:buChar char="§"/>
            </a:pPr>
            <a:r>
              <a:rPr lang="en-GB" sz="2000" dirty="0" smtClean="0"/>
              <a:t>  Using </a:t>
            </a:r>
            <a:r>
              <a:rPr lang="en-GB" sz="2000" dirty="0" smtClean="0"/>
              <a:t>a mixture of items the player has purchased during the pre-planning phase, </a:t>
            </a:r>
            <a:r>
              <a:rPr lang="en-GB" sz="2000" dirty="0" smtClean="0"/>
              <a:t>minor decisions m</a:t>
            </a:r>
            <a:r>
              <a:rPr lang="en-GB" sz="2000" dirty="0" smtClean="0"/>
              <a:t>ade throughout, and </a:t>
            </a:r>
            <a:r>
              <a:rPr lang="en-GB" sz="2000" dirty="0" smtClean="0"/>
              <a:t>various items found scattered throughout the bank, the character must find a way to complete the tasks and final goal </a:t>
            </a:r>
            <a:r>
              <a:rPr lang="en-GB" sz="2000" dirty="0" smtClean="0"/>
              <a:t>efficiently.</a:t>
            </a:r>
          </a:p>
          <a:p>
            <a:pPr lvl="1">
              <a:buClrTx/>
              <a:buFont typeface="Wingdings" panose="05000000000000000000" pitchFamily="2" charset="2"/>
              <a:buChar char="§"/>
            </a:pPr>
            <a:r>
              <a:rPr lang="en-GB" sz="2000" dirty="0" smtClean="0"/>
              <a:t>Interesting rules that measure the character’s level of suspicion and morality will effect the outcome of the game. This creates a dynamic storyline as there are many different paths that the user can follow and thus various endings.</a:t>
            </a:r>
            <a:endParaRPr lang="en-GB" sz="2000" dirty="0"/>
          </a:p>
        </p:txBody>
      </p:sp>
      <p:pic>
        <p:nvPicPr>
          <p:cNvPr id="4" name="Picture 3"/>
          <p:cNvPicPr>
            <a:picLocks noChangeAspect="1"/>
          </p:cNvPicPr>
          <p:nvPr/>
        </p:nvPicPr>
        <p:blipFill rotWithShape="1">
          <a:blip r:embed="rId2"/>
          <a:srcRect l="1160" t="1741" b="561"/>
          <a:stretch/>
        </p:blipFill>
        <p:spPr>
          <a:xfrm>
            <a:off x="8287264" y="208503"/>
            <a:ext cx="3674071" cy="2269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Rectangle 4"/>
          <p:cNvSpPr/>
          <p:nvPr/>
        </p:nvSpPr>
        <p:spPr>
          <a:xfrm>
            <a:off x="8323842" y="1906564"/>
            <a:ext cx="354753" cy="513685"/>
          </a:xfrm>
          <a:prstGeom prst="rect">
            <a:avLst/>
          </a:prstGeom>
          <a:solidFill>
            <a:srgbClr val="759B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p:cNvSpPr/>
          <p:nvPr/>
        </p:nvSpPr>
        <p:spPr>
          <a:xfrm>
            <a:off x="8534032" y="1908086"/>
            <a:ext cx="321210" cy="570217"/>
          </a:xfrm>
          <a:prstGeom prst="rect">
            <a:avLst/>
          </a:prstGeom>
          <a:solidFill>
            <a:srgbClr val="1D1C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285651" y="1271011"/>
            <a:ext cx="7878229" cy="1323439"/>
          </a:xfrm>
          <a:prstGeom prst="rect">
            <a:avLst/>
          </a:prstGeom>
          <a:noFill/>
        </p:spPr>
        <p:txBody>
          <a:bodyPr wrap="square" rtlCol="0">
            <a:spAutoFit/>
          </a:bodyPr>
          <a:lstStyle/>
          <a:p>
            <a:pPr marL="342900" indent="-342900">
              <a:buFont typeface="Wingdings" panose="05000000000000000000" pitchFamily="2" charset="2"/>
              <a:buChar char="§"/>
            </a:pPr>
            <a:r>
              <a:rPr lang="en-GB" sz="2000" dirty="0" smtClean="0"/>
              <a:t>The character played by the user is </a:t>
            </a:r>
            <a:r>
              <a:rPr lang="en-GB" sz="2000" dirty="0"/>
              <a:t>an ordinary man, with honest motives but questionable morals, that has agreed to take part in a bank heist</a:t>
            </a:r>
            <a:r>
              <a:rPr lang="en-GB" sz="2000" dirty="0" smtClean="0"/>
              <a:t>.</a:t>
            </a:r>
          </a:p>
          <a:p>
            <a:pPr marL="800100" lvl="1" indent="-342900">
              <a:buFont typeface="Wingdings" panose="05000000000000000000" pitchFamily="2" charset="2"/>
              <a:buChar char="§"/>
            </a:pPr>
            <a:r>
              <a:rPr lang="en-GB" sz="2000" dirty="0" smtClean="0"/>
              <a:t>The realistic backstory and description of the main character plays a large part in this game, giving each move and decision a purpose.</a:t>
            </a:r>
            <a:endParaRPr lang="en-GB" sz="2000" dirty="0"/>
          </a:p>
        </p:txBody>
      </p:sp>
    </p:spTree>
    <p:extLst>
      <p:ext uri="{BB962C8B-B14F-4D97-AF65-F5344CB8AC3E}">
        <p14:creationId xmlns:p14="http://schemas.microsoft.com/office/powerpoint/2010/main" val="4288646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7806530" y="188809"/>
            <a:ext cx="5043196" cy="1499616"/>
          </a:xfrm>
        </p:spPr>
        <p:txBody>
          <a:bodyPr/>
          <a:lstStyle/>
          <a:p>
            <a:r>
              <a:rPr lang="en-GB" dirty="0" smtClean="0">
                <a:solidFill>
                  <a:schemeClr val="tx1"/>
                </a:solidFill>
              </a:rPr>
              <a:t>Defining Features </a:t>
            </a:r>
            <a:endParaRPr lang="en-GB" dirty="0">
              <a:solidFill>
                <a:schemeClr val="tx1"/>
              </a:solidFill>
            </a:endParaRPr>
          </a:p>
        </p:txBody>
      </p:sp>
      <p:sp>
        <p:nvSpPr>
          <p:cNvPr id="3" name="Content Placeholder 2"/>
          <p:cNvSpPr>
            <a:spLocks noGrp="1"/>
          </p:cNvSpPr>
          <p:nvPr>
            <p:ph idx="1"/>
          </p:nvPr>
        </p:nvSpPr>
        <p:spPr>
          <a:xfrm>
            <a:off x="342251" y="1441290"/>
            <a:ext cx="11528907" cy="5248268"/>
          </a:xfrm>
        </p:spPr>
        <p:txBody>
          <a:bodyPr>
            <a:normAutofit fontScale="77500" lnSpcReduction="20000"/>
          </a:bodyPr>
          <a:lstStyle/>
          <a:p>
            <a:pPr marL="0" indent="0" algn="ctr">
              <a:lnSpc>
                <a:spcPct val="100000"/>
              </a:lnSpc>
              <a:buClrTx/>
              <a:buNone/>
            </a:pPr>
            <a:r>
              <a:rPr lang="en-GB" b="1" dirty="0" smtClean="0"/>
              <a:t>While </a:t>
            </a:r>
            <a:r>
              <a:rPr lang="en-GB" b="1" dirty="0" smtClean="0"/>
              <a:t>text-based games all follow a similar format, this game has some defining features that make it stand </a:t>
            </a:r>
            <a:r>
              <a:rPr lang="en-GB" b="1" dirty="0" smtClean="0"/>
              <a:t>out</a:t>
            </a:r>
            <a:r>
              <a:rPr lang="en-GB" b="1" dirty="0"/>
              <a:t>:</a:t>
            </a:r>
            <a:endParaRPr lang="en-GB" b="1" dirty="0" smtClean="0"/>
          </a:p>
          <a:p>
            <a:pPr>
              <a:lnSpc>
                <a:spcPct val="100000"/>
              </a:lnSpc>
              <a:buClrTx/>
              <a:buFont typeface="Wingdings" panose="05000000000000000000" pitchFamily="2" charset="2"/>
              <a:buChar char="§"/>
            </a:pPr>
            <a:r>
              <a:rPr lang="en-GB" dirty="0"/>
              <a:t> </a:t>
            </a:r>
            <a:r>
              <a:rPr lang="en-GB" dirty="0" smtClean="0"/>
              <a:t>Limited </a:t>
            </a:r>
            <a:r>
              <a:rPr lang="en-GB" dirty="0" smtClean="0"/>
              <a:t>Turns: The tasks and final goal (stealing the money), must all be completed within a set number of turns. Failure to complete everything within this limit will result in a failed attempt</a:t>
            </a:r>
            <a:r>
              <a:rPr lang="en-GB" dirty="0" smtClean="0"/>
              <a:t>.</a:t>
            </a:r>
            <a:endParaRPr lang="en-GB" sz="100" dirty="0" smtClean="0"/>
          </a:p>
          <a:p>
            <a:pPr>
              <a:lnSpc>
                <a:spcPct val="100000"/>
              </a:lnSpc>
              <a:buClrTx/>
              <a:buFont typeface="Wingdings" panose="05000000000000000000" pitchFamily="2" charset="2"/>
              <a:buChar char="§"/>
            </a:pPr>
            <a:r>
              <a:rPr lang="en-GB" dirty="0" smtClean="0"/>
              <a:t> Scaled </a:t>
            </a:r>
            <a:r>
              <a:rPr lang="en-GB" dirty="0" smtClean="0"/>
              <a:t>Victory: Assuming that you have completed the main objective within the set number of turns, the amount of money that you are able to take is based upon how many turns you have remaining. The less turns needed to finish the game = more money, and a higher score</a:t>
            </a:r>
            <a:r>
              <a:rPr lang="en-GB" dirty="0" smtClean="0"/>
              <a:t>!</a:t>
            </a:r>
            <a:endParaRPr lang="en-GB" sz="100" dirty="0" smtClean="0"/>
          </a:p>
          <a:p>
            <a:pPr>
              <a:lnSpc>
                <a:spcPct val="100000"/>
              </a:lnSpc>
              <a:buClrTx/>
              <a:buFont typeface="Wingdings" panose="05000000000000000000" pitchFamily="2" charset="2"/>
              <a:buChar char="§"/>
            </a:pPr>
            <a:r>
              <a:rPr lang="en-GB" dirty="0" smtClean="0"/>
              <a:t> A </a:t>
            </a:r>
            <a:r>
              <a:rPr lang="en-GB" dirty="0" smtClean="0"/>
              <a:t>rich back story, with a wide variety of interactive options that will influence the final outcome of the game, including a pre-planning phase that allows you to purchase useful items</a:t>
            </a:r>
            <a:r>
              <a:rPr lang="en-GB" dirty="0" smtClean="0"/>
              <a:t>.</a:t>
            </a:r>
          </a:p>
          <a:p>
            <a:pPr>
              <a:lnSpc>
                <a:spcPct val="100000"/>
              </a:lnSpc>
              <a:buClrTx/>
              <a:buFont typeface="Wingdings" panose="05000000000000000000" pitchFamily="2" charset="2"/>
              <a:buChar char="§"/>
            </a:pPr>
            <a:r>
              <a:rPr lang="en-GB" dirty="0" smtClean="0"/>
              <a:t> Measure of morality: depending on how ethically the </a:t>
            </a:r>
            <a:r>
              <a:rPr lang="en-GB" dirty="0" smtClean="0"/>
              <a:t>user achieves their </a:t>
            </a:r>
            <a:r>
              <a:rPr lang="en-GB" dirty="0" smtClean="0"/>
              <a:t>goal, various different situations will be triggered, mainly related to the backstory of the character. For example, if the user decides to assault the security guard, this may be the tipping point of a negative outcome in contrast to if the user simply </a:t>
            </a:r>
            <a:r>
              <a:rPr lang="en-GB" dirty="0" smtClean="0"/>
              <a:t>distracted the security guard.</a:t>
            </a:r>
          </a:p>
          <a:p>
            <a:pPr>
              <a:lnSpc>
                <a:spcPct val="100000"/>
              </a:lnSpc>
              <a:buClrTx/>
              <a:buFont typeface="Wingdings" panose="05000000000000000000" pitchFamily="2" charset="2"/>
              <a:buChar char="§"/>
            </a:pPr>
            <a:r>
              <a:rPr lang="en-GB" dirty="0" smtClean="0"/>
              <a:t> Measure of suspicious activity: The amount of suspicious acts the character performs will be closely related to the user’s ability to reach their goal. i.e. after exceeding a certain threshold, the user will be caught and sent back to a previous checkpoint.</a:t>
            </a:r>
          </a:p>
          <a:p>
            <a:pPr>
              <a:lnSpc>
                <a:spcPct val="100000"/>
              </a:lnSpc>
              <a:buClrTx/>
              <a:buFont typeface="Wingdings" panose="05000000000000000000" pitchFamily="2" charset="2"/>
              <a:buChar char="§"/>
            </a:pPr>
            <a:r>
              <a:rPr lang="en-GB" dirty="0"/>
              <a:t> </a:t>
            </a:r>
            <a:r>
              <a:rPr lang="en-GB" dirty="0" smtClean="0"/>
              <a:t>Side-tasks: A series of small-scale tasks that the user must perform in order to gain access to the vault and finish the game</a:t>
            </a:r>
            <a:endParaRPr lang="en-GB" dirty="0"/>
          </a:p>
          <a:p>
            <a:pPr>
              <a:lnSpc>
                <a:spcPct val="100000"/>
              </a:lnSpc>
              <a:buClrTx/>
              <a:buFont typeface="Wingdings" panose="05000000000000000000" pitchFamily="2" charset="2"/>
              <a:buChar char="§"/>
            </a:pPr>
            <a:r>
              <a:rPr lang="en-GB" dirty="0" smtClean="0"/>
              <a:t> Non-linear story line: many different factors can contribute to the ending that is provided to the user. This ensures that they remain entertained after playing the game multiple times, and adds a dynamic and unique depth that the game would not otherwise have.</a:t>
            </a:r>
          </a:p>
          <a:p>
            <a:pPr>
              <a:lnSpc>
                <a:spcPct val="100000"/>
              </a:lnSpc>
              <a:buClrTx/>
              <a:buFont typeface="Wingdings" panose="05000000000000000000" pitchFamily="2" charset="2"/>
              <a:buChar char="§"/>
            </a:pPr>
            <a:r>
              <a:rPr lang="en-GB" dirty="0" smtClean="0"/>
              <a:t> Leader board: the user’s score (depending on how efficiently they achieved their goal) will be displayed and compared to other user’s scores.</a:t>
            </a:r>
          </a:p>
        </p:txBody>
      </p:sp>
      <p:pic>
        <p:nvPicPr>
          <p:cNvPr id="4" name="Picture 2" descr="Image result for gold bars"/>
          <p:cNvPicPr>
            <a:picLocks noChangeAspect="1" noChangeArrowheads="1"/>
          </p:cNvPicPr>
          <p:nvPr/>
        </p:nvPicPr>
        <p:blipFill rotWithShape="1">
          <a:blip r:embed="rId2">
            <a:extLst>
              <a:ext uri="{28A0092B-C50C-407E-A947-70E740481C1C}">
                <a14:useLocalDpi xmlns:a14="http://schemas.microsoft.com/office/drawing/2010/main" val="0"/>
              </a:ext>
            </a:extLst>
          </a:blip>
          <a:srcRect b="80936"/>
          <a:stretch/>
        </p:blipFill>
        <p:spPr bwMode="auto">
          <a:xfrm>
            <a:off x="342251" y="188809"/>
            <a:ext cx="6246553" cy="1190812"/>
          </a:xfrm>
          <a:prstGeom prst="roundRect">
            <a:avLst>
              <a:gd name="adj" fmla="val 8594"/>
            </a:avLst>
          </a:prstGeom>
          <a:solidFill>
            <a:srgbClr val="FFFFFF">
              <a:shade val="85000"/>
            </a:srgbClr>
          </a:solidFill>
          <a:ln>
            <a:noFill/>
          </a:ln>
          <a:effectLst>
            <a:reflection stA="31000" endPos="45000" dist="508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5313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80430" y="123898"/>
            <a:ext cx="3902099" cy="1499616"/>
          </a:xfrm>
        </p:spPr>
        <p:txBody>
          <a:bodyPr/>
          <a:lstStyle/>
          <a:p>
            <a:r>
              <a:rPr lang="en-GB" dirty="0" smtClean="0">
                <a:solidFill>
                  <a:schemeClr val="tx1"/>
                </a:solidFill>
              </a:rPr>
              <a:t>Game Mechanics</a:t>
            </a:r>
            <a:endParaRPr lang="en-GB" dirty="0">
              <a:solidFill>
                <a:schemeClr val="tx1"/>
              </a:solidFill>
            </a:endParaRPr>
          </a:p>
        </p:txBody>
      </p:sp>
      <p:sp>
        <p:nvSpPr>
          <p:cNvPr id="3" name="Content Placeholder 2"/>
          <p:cNvSpPr>
            <a:spLocks noGrp="1"/>
          </p:cNvSpPr>
          <p:nvPr>
            <p:ph idx="1"/>
          </p:nvPr>
        </p:nvSpPr>
        <p:spPr>
          <a:xfrm>
            <a:off x="429686" y="1305698"/>
            <a:ext cx="11184348" cy="2401330"/>
          </a:xfrm>
        </p:spPr>
        <p:txBody>
          <a:bodyPr>
            <a:normAutofit/>
          </a:bodyPr>
          <a:lstStyle/>
          <a:p>
            <a:pPr>
              <a:buClrTx/>
              <a:buFont typeface="Wingdings" panose="05000000000000000000" pitchFamily="2" charset="2"/>
              <a:buChar char="§"/>
            </a:pPr>
            <a:r>
              <a:rPr lang="en-GB" sz="2000" dirty="0" smtClean="0"/>
              <a:t> It </a:t>
            </a:r>
            <a:r>
              <a:rPr lang="en-GB" sz="2000" dirty="0" smtClean="0"/>
              <a:t>is a classic text-based adventure game, programmed using Python.</a:t>
            </a:r>
          </a:p>
          <a:p>
            <a:pPr>
              <a:buClrTx/>
              <a:buFont typeface="Wingdings" panose="05000000000000000000" pitchFamily="2" charset="2"/>
              <a:buChar char="§"/>
            </a:pPr>
            <a:r>
              <a:rPr lang="en-GB" sz="2000" dirty="0" smtClean="0"/>
              <a:t> The </a:t>
            </a:r>
            <a:r>
              <a:rPr lang="en-GB" sz="2000" dirty="0" smtClean="0"/>
              <a:t>basic commands, and clarity of objectives, makes this game suitable for players of all abilities</a:t>
            </a:r>
            <a:r>
              <a:rPr lang="en-GB" sz="2000" dirty="0" smtClean="0"/>
              <a:t>.</a:t>
            </a:r>
          </a:p>
          <a:p>
            <a:pPr>
              <a:buClrTx/>
              <a:buFont typeface="Wingdings" panose="05000000000000000000" pitchFamily="2" charset="2"/>
              <a:buChar char="§"/>
            </a:pPr>
            <a:r>
              <a:rPr lang="en-GB" sz="2000" dirty="0"/>
              <a:t> Two main stages to the game: the “pre-planning”, and the “main body.” The reason for this is to create a sense of realism, and it will hopefully engage the player, as they are not simply handed the tools required for an easy </a:t>
            </a:r>
            <a:r>
              <a:rPr lang="en-GB" sz="2000" dirty="0" smtClean="0"/>
              <a:t>victory. </a:t>
            </a:r>
            <a:r>
              <a:rPr lang="en-GB" sz="2000" dirty="0"/>
              <a:t>The limit on items you are able to choose and carry adds a sense of strategy to the game, rather than mindless movement around a map. </a:t>
            </a:r>
            <a:endParaRPr lang="en-GB" sz="2000" dirty="0" smtClean="0"/>
          </a:p>
          <a:p>
            <a:endParaRPr lang="en-GB" sz="2000" dirty="0" smtClean="0"/>
          </a:p>
          <a:p>
            <a:endParaRPr lang="en-GB" sz="2000" dirty="0"/>
          </a:p>
        </p:txBody>
      </p:sp>
      <p:pic>
        <p:nvPicPr>
          <p:cNvPr id="4" name="Picture 3"/>
          <p:cNvPicPr>
            <a:picLocks noChangeAspect="1"/>
          </p:cNvPicPr>
          <p:nvPr/>
        </p:nvPicPr>
        <p:blipFill rotWithShape="1">
          <a:blip r:embed="rId2"/>
          <a:srcRect t="5748" b="5748"/>
          <a:stretch/>
        </p:blipFill>
        <p:spPr>
          <a:xfrm>
            <a:off x="6334897" y="3398676"/>
            <a:ext cx="5296928" cy="2938760"/>
          </a:xfrm>
          <a:prstGeom prst="rect">
            <a:avLst/>
          </a:prstGeom>
          <a:ln w="88900" cap="sq" cmpd="thickThin">
            <a:solidFill>
              <a:srgbClr val="000000"/>
            </a:solidFill>
            <a:prstDash val="solid"/>
            <a:miter lim="800000"/>
          </a:ln>
          <a:effectLst>
            <a:innerShdw blurRad="76200">
              <a:srgbClr val="000000"/>
            </a:innerShdw>
          </a:effectLst>
        </p:spPr>
      </p:pic>
      <p:sp>
        <p:nvSpPr>
          <p:cNvPr id="5" name="TextBox 4"/>
          <p:cNvSpPr txBox="1"/>
          <p:nvPr/>
        </p:nvSpPr>
        <p:spPr>
          <a:xfrm>
            <a:off x="480430" y="3752904"/>
            <a:ext cx="5541430" cy="2416046"/>
          </a:xfrm>
          <a:prstGeom prst="rect">
            <a:avLst/>
          </a:prstGeom>
          <a:noFill/>
        </p:spPr>
        <p:txBody>
          <a:bodyPr wrap="square" rtlCol="0">
            <a:spAutoFit/>
          </a:bodyPr>
          <a:lstStyle/>
          <a:p>
            <a:pPr>
              <a:buClrTx/>
            </a:pPr>
            <a:r>
              <a:rPr lang="en-GB" sz="2000" i="1" dirty="0" smtClean="0"/>
              <a:t>Attributes </a:t>
            </a:r>
          </a:p>
          <a:p>
            <a:pPr>
              <a:buClrTx/>
            </a:pPr>
            <a:endParaRPr lang="en-GB" sz="1100" i="1" dirty="0"/>
          </a:p>
          <a:p>
            <a:pPr>
              <a:buClrTx/>
              <a:buFont typeface="Wingdings" panose="05000000000000000000" pitchFamily="2" charset="2"/>
              <a:buChar char="§"/>
            </a:pPr>
            <a:r>
              <a:rPr lang="en-GB" sz="2000" dirty="0"/>
              <a:t> A leader board that will be ranked according to how much money you are able to steal from the bank. This means that the game can be played through multiple times, so that you can try to beat your personal best.</a:t>
            </a:r>
          </a:p>
          <a:p>
            <a:endParaRPr lang="en-GB" sz="2000" dirty="0"/>
          </a:p>
        </p:txBody>
      </p:sp>
    </p:spTree>
    <p:extLst>
      <p:ext uri="{BB962C8B-B14F-4D97-AF65-F5344CB8AC3E}">
        <p14:creationId xmlns:p14="http://schemas.microsoft.com/office/powerpoint/2010/main" val="42032571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131033" y="152079"/>
            <a:ext cx="9339072" cy="922742"/>
          </a:xfrm>
        </p:spPr>
        <p:txBody>
          <a:bodyPr/>
          <a:lstStyle/>
          <a:p>
            <a:r>
              <a:rPr lang="en-GB" dirty="0" smtClean="0"/>
              <a:t>Justification of design decisions</a:t>
            </a:r>
            <a:endParaRPr lang="en-GB" dirty="0"/>
          </a:p>
        </p:txBody>
      </p:sp>
      <p:sp>
        <p:nvSpPr>
          <p:cNvPr id="3" name="Content Placeholder 2"/>
          <p:cNvSpPr>
            <a:spLocks noGrp="1"/>
          </p:cNvSpPr>
          <p:nvPr>
            <p:ph idx="1"/>
          </p:nvPr>
        </p:nvSpPr>
        <p:spPr>
          <a:xfrm>
            <a:off x="366402" y="1074821"/>
            <a:ext cx="11280166" cy="5213684"/>
          </a:xfrm>
        </p:spPr>
        <p:txBody>
          <a:bodyPr/>
          <a:lstStyle/>
          <a:p>
            <a:pPr>
              <a:buFont typeface="Wingdings" panose="05000000000000000000" pitchFamily="2" charset="2"/>
              <a:buChar char="§"/>
            </a:pPr>
            <a:endParaRPr lang="en-GB" dirty="0"/>
          </a:p>
        </p:txBody>
      </p:sp>
    </p:spTree>
    <p:extLst>
      <p:ext uri="{BB962C8B-B14F-4D97-AF65-F5344CB8AC3E}">
        <p14:creationId xmlns:p14="http://schemas.microsoft.com/office/powerpoint/2010/main" val="2962553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284518" y="453410"/>
            <a:ext cx="8704757" cy="979974"/>
          </a:xfrm>
        </p:spPr>
        <p:txBody>
          <a:bodyPr>
            <a:normAutofit/>
          </a:bodyPr>
          <a:lstStyle/>
          <a:p>
            <a:r>
              <a:rPr lang="en-GB" dirty="0" smtClean="0">
                <a:solidFill>
                  <a:schemeClr val="tx1"/>
                </a:solidFill>
              </a:rPr>
              <a:t>Why should you choose this game?</a:t>
            </a:r>
            <a:endParaRPr lang="en-GB" dirty="0">
              <a:solidFill>
                <a:schemeClr val="tx1"/>
              </a:solidFill>
            </a:endParaRPr>
          </a:p>
        </p:txBody>
      </p:sp>
      <p:sp>
        <p:nvSpPr>
          <p:cNvPr id="3" name="Content Placeholder 2"/>
          <p:cNvSpPr>
            <a:spLocks noGrp="1"/>
          </p:cNvSpPr>
          <p:nvPr>
            <p:ph idx="1"/>
          </p:nvPr>
        </p:nvSpPr>
        <p:spPr>
          <a:xfrm>
            <a:off x="562809" y="1433384"/>
            <a:ext cx="10714792" cy="1986982"/>
          </a:xfrm>
        </p:spPr>
        <p:txBody>
          <a:bodyPr>
            <a:normAutofit/>
          </a:bodyPr>
          <a:lstStyle/>
          <a:p>
            <a:pPr>
              <a:buClrTx/>
              <a:buFont typeface="Wingdings" panose="05000000000000000000" pitchFamily="2" charset="2"/>
              <a:buChar char="§"/>
            </a:pPr>
            <a:r>
              <a:rPr lang="en-GB" dirty="0" smtClean="0"/>
              <a:t> If </a:t>
            </a:r>
            <a:r>
              <a:rPr lang="en-GB" dirty="0" smtClean="0"/>
              <a:t>you are looking for a game with an exciting story, with the freedom to affect the outcome depending on your personal decisions, then this is the game for you!</a:t>
            </a:r>
          </a:p>
          <a:p>
            <a:pPr>
              <a:buClrTx/>
              <a:buFont typeface="Wingdings" panose="05000000000000000000" pitchFamily="2" charset="2"/>
              <a:buChar char="§"/>
            </a:pPr>
            <a:r>
              <a:rPr lang="en-GB" dirty="0" smtClean="0"/>
              <a:t> Ocean’s 15 takes </a:t>
            </a:r>
            <a:r>
              <a:rPr lang="en-GB" dirty="0" smtClean="0"/>
              <a:t>the stereotypical text-based adventure game format, but spices it up with the use of a modern, and somewhat realistic setting, alongside characters you can empathise </a:t>
            </a:r>
            <a:r>
              <a:rPr lang="en-GB" dirty="0" smtClean="0"/>
              <a:t>with, and situations that you trigger by your own actions</a:t>
            </a:r>
          </a:p>
        </p:txBody>
      </p:sp>
      <p:pic>
        <p:nvPicPr>
          <p:cNvPr id="2050" name="Picture 2" descr="Image result for bank heis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98" y="3420366"/>
            <a:ext cx="4803603" cy="240180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058779" y="6092355"/>
            <a:ext cx="10780295" cy="646331"/>
          </a:xfrm>
          <a:prstGeom prst="rect">
            <a:avLst/>
          </a:prstGeom>
          <a:noFill/>
        </p:spPr>
        <p:txBody>
          <a:bodyPr wrap="square" rtlCol="0">
            <a:spAutoFit/>
          </a:bodyPr>
          <a:lstStyle/>
          <a:p>
            <a:pPr marL="342900" indent="-342900">
              <a:buFont typeface="Wingdings" panose="05000000000000000000" pitchFamily="2" charset="2"/>
              <a:buChar char="§"/>
            </a:pPr>
            <a:r>
              <a:rPr lang="en-GB" dirty="0"/>
              <a:t> Do you think you could carry out a successful bank heist? The only way to find out is to try this game!</a:t>
            </a:r>
          </a:p>
          <a:p>
            <a:endParaRPr lang="en-GB" dirty="0"/>
          </a:p>
        </p:txBody>
      </p:sp>
    </p:spTree>
    <p:extLst>
      <p:ext uri="{BB962C8B-B14F-4D97-AF65-F5344CB8AC3E}">
        <p14:creationId xmlns:p14="http://schemas.microsoft.com/office/powerpoint/2010/main" val="20122554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4825F1AF-8DBC-4E3D-9F3D-688338DA83FC}"/>
    </a:ext>
  </a:extLst>
</a:theme>
</file>

<file path=docProps/app.xml><?xml version="1.0" encoding="utf-8"?>
<Properties xmlns="http://schemas.openxmlformats.org/officeDocument/2006/extended-properties" xmlns:vt="http://schemas.openxmlformats.org/officeDocument/2006/docPropsVTypes">
  <Template>Integral</Template>
  <TotalTime>224</TotalTime>
  <Words>895</Words>
  <Application>Microsoft Office PowerPoint</Application>
  <PresentationFormat>Widescreen</PresentationFormat>
  <Paragraphs>32</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Linux Biolinum G</vt:lpstr>
      <vt:lpstr>Tw Cen MT</vt:lpstr>
      <vt:lpstr>Tw Cen MT Condensed</vt:lpstr>
      <vt:lpstr>Wingdings</vt:lpstr>
      <vt:lpstr>Wingdings 3</vt:lpstr>
      <vt:lpstr>Integral</vt:lpstr>
      <vt:lpstr>OCEAN’S 15</vt:lpstr>
      <vt:lpstr>The Story</vt:lpstr>
      <vt:lpstr>Defining Features </vt:lpstr>
      <vt:lpstr>Game Mechanics</vt:lpstr>
      <vt:lpstr>Justification of design decisions</vt:lpstr>
      <vt:lpstr>Why should you choose this game?</vt:lpstr>
    </vt:vector>
  </TitlesOfParts>
  <Company>Cardiff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Heist</dc:title>
  <dc:creator>insrv</dc:creator>
  <cp:lastModifiedBy>insrv</cp:lastModifiedBy>
  <cp:revision>24</cp:revision>
  <dcterms:created xsi:type="dcterms:W3CDTF">2017-10-24T11:49:25Z</dcterms:created>
  <dcterms:modified xsi:type="dcterms:W3CDTF">2017-10-25T17:51:58Z</dcterms:modified>
</cp:coreProperties>
</file>

<file path=docProps/thumbnail.jpeg>
</file>